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ato" panose="020F0502020204030204" pitchFamily="34" charset="0"/>
      <p:regular r:id="rId17"/>
      <p:bold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Wingdings 3" panose="05040102010807070707" pitchFamily="18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3949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8481" y="2885441"/>
            <a:ext cx="9320323" cy="1975562"/>
          </a:xfrm>
        </p:spPr>
        <p:txBody>
          <a:bodyPr anchor="b">
            <a:noAutofit/>
          </a:bodyPr>
          <a:lstStyle>
            <a:lvl1pPr algn="r">
              <a:defRPr sz="64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81" y="4861000"/>
            <a:ext cx="9320323" cy="131627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204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731520"/>
            <a:ext cx="10316002" cy="40843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1120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39367" y="4358640"/>
            <a:ext cx="8669429" cy="4572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92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364480"/>
            <a:ext cx="10316002" cy="1885154"/>
          </a:xfrm>
        </p:spPr>
        <p:txBody>
          <a:bodyPr anchor="ctr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216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36516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2318386"/>
            <a:ext cx="10316002" cy="3114552"/>
          </a:xfrm>
        </p:spPr>
        <p:txBody>
          <a:bodyPr anchor="b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72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731520"/>
            <a:ext cx="9712961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0244" y="9484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71613" y="34638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7603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59" y="731520"/>
            <a:ext cx="10305844" cy="3627120"/>
          </a:xfrm>
        </p:spPr>
        <p:txBody>
          <a:bodyPr anchor="ctr">
            <a:normAutofit/>
          </a:bodyPr>
          <a:lstStyle>
            <a:lvl1pPr algn="l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2799" y="4815840"/>
            <a:ext cx="10316003" cy="61709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880">
                <a:solidFill>
                  <a:schemeClr val="accent1"/>
                </a:solidFill>
              </a:defRPr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816697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0071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538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61208" y="731520"/>
            <a:ext cx="1565692" cy="630174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2" y="731520"/>
            <a:ext cx="8472180" cy="63017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2744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0732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258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964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807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7435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410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707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257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8869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026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9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3241041"/>
            <a:ext cx="10316002" cy="2191897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2" y="5432938"/>
            <a:ext cx="10316002" cy="1032480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902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1" y="2592707"/>
            <a:ext cx="5020842" cy="4656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7964" y="2592707"/>
            <a:ext cx="5020841" cy="4656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890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894" y="2593180"/>
            <a:ext cx="5022748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894" y="3284695"/>
            <a:ext cx="5022748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06059" y="2593180"/>
            <a:ext cx="5022742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06062" y="3284695"/>
            <a:ext cx="5022740" cy="39649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234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854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1416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1798325"/>
            <a:ext cx="4625434" cy="1534159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554" y="617910"/>
            <a:ext cx="5416249" cy="66317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1" y="3332483"/>
            <a:ext cx="4625434" cy="3101339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476" indent="0">
              <a:buNone/>
              <a:defRPr sz="1680"/>
            </a:lvl2pPr>
            <a:lvl3pPr marL="1096951" indent="0">
              <a:buNone/>
              <a:defRPr sz="1440"/>
            </a:lvl3pPr>
            <a:lvl4pPr marL="1645427" indent="0">
              <a:buNone/>
              <a:defRPr sz="1200"/>
            </a:lvl4pPr>
            <a:lvl5pPr marL="2193901" indent="0">
              <a:buNone/>
              <a:defRPr sz="1200"/>
            </a:lvl5pPr>
            <a:lvl6pPr marL="2742377" indent="0">
              <a:buNone/>
              <a:defRPr sz="1200"/>
            </a:lvl6pPr>
            <a:lvl7pPr marL="3290852" indent="0">
              <a:buNone/>
              <a:defRPr sz="1200"/>
            </a:lvl7pPr>
            <a:lvl8pPr marL="3839328" indent="0">
              <a:buNone/>
              <a:defRPr sz="1200"/>
            </a:lvl8pPr>
            <a:lvl9pPr marL="4387804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711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2" y="5760720"/>
            <a:ext cx="10316000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801" y="731520"/>
            <a:ext cx="10316002" cy="4614862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2" y="6440806"/>
            <a:ext cx="10316000" cy="808829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0765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0160"/>
            <a:ext cx="14630400" cy="823976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1" y="731520"/>
            <a:ext cx="10316002" cy="15849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2592707"/>
            <a:ext cx="10316002" cy="465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46160" y="7249635"/>
            <a:ext cx="109432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1" y="7249635"/>
            <a:ext cx="755713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08796" y="7249635"/>
            <a:ext cx="8200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48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4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GrainPalette: A Deep Learning Odyssey in Rice-Type Classification through Transfer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949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Unlocking the potential of AI for agricultural precision.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2989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756440" y="5812988"/>
            <a:ext cx="17229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082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Takeaways and Your Queries: Navigating the Future of Grain Classification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785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Precision Matters: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Deep learning redefines rice classification.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92074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Transfer Learning Power: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Efficient and accurate model development.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62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Real-world Impact: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Revolutionising agriculture for Bharat.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9809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Thank you! We welcome your questions and ideas for GrainPalette's next harvest.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Rice Bowl Challenge: Why Precise Classification Matters for Bharat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2004893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India's agricultural backbone: Rice is a staple, critical for food security and economy.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5553" y="2444472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Quality control: Essential for market value, export, and consumer satisfaction.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5553" y="2884051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Adulteration concerns: Accurate classification combats mixing of varieties.</a:t>
            </a:r>
            <a:endParaRPr lang="en-US" sz="13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71" y="2044541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12827"/>
            <a:ext cx="93852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Unravelling the Grains: The Complexities of Discerning Rice Varieties Visually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31793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Subtle Differences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4520208"/>
            <a:ext cx="4550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Minute variations in shape, size, and colour.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684" y="31793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85684" y="4029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Manual Inspection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285684" y="4520208"/>
            <a:ext cx="45509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Labour-intensive, prone to human error and inconsistency.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1390" y="581298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51390" y="6663452"/>
            <a:ext cx="2877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Environmental Factors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451390" y="7153870"/>
            <a:ext cx="4550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Lighting and moisture can alter appearance.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Our Digital Plough: Deep Learning as the Game Changer for Precision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53" y="2044541"/>
            <a:ext cx="6485096" cy="64850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7371" y="2004893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Accuracy: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Eliminates human bias and improves consistency.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537371" y="2444472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Speed &amp; Efficiency: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Rapid classification of large volumes.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7371" y="2884051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Scalability: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Easily deployable across various agricultural settings.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70665" y="562213"/>
            <a:ext cx="95466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'Transfer' Advantage: Leveraging Pre-trained Models for Quicker, Smarter Classification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665" y="2777609"/>
            <a:ext cx="1018699" cy="12224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93080" y="2981325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Pre-trained Power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593080" y="3421737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Utilises models trained on vast image datasets.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665" y="4000024"/>
            <a:ext cx="1018699" cy="12224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93080" y="4203740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Extraction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593080" y="4644152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Learns complex features from initial layers.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665" y="5222438"/>
            <a:ext cx="1018699" cy="12224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593080" y="5426154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Fine-tuning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5593080" y="5866567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Adapts to specific rice grain characteristics.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665" y="6444853"/>
            <a:ext cx="1018699" cy="12224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593080" y="6648569"/>
            <a:ext cx="2588062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Reduced Training Time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5593080" y="7088981"/>
            <a:ext cx="832425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Faster development and deployment.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91264"/>
            <a:ext cx="13126402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Inside GrainPalette: Our Model Architecture and Fine-tuning Strategy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1999" y="2363986"/>
            <a:ext cx="1640800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421249" y="2794159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2607588" y="2578775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Pre-trained Backbone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2607588" y="3043357"/>
            <a:ext cx="449151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ResNet50 chosen for its robust feature learning.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2500193" y="3586758"/>
            <a:ext cx="11270813" cy="15240"/>
          </a:xfrm>
          <a:prstGeom prst="roundRect">
            <a:avLst>
              <a:gd name="adj" fmla="val 211505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51999" y="3709392"/>
            <a:ext cx="3281601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2241709" y="4139565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4248388" y="3924181"/>
            <a:ext cx="3296007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 Classification Head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4248388" y="4388763"/>
            <a:ext cx="3871436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Added layers for specific rice type output.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4140994" y="4932164"/>
            <a:ext cx="9630013" cy="15240"/>
          </a:xfrm>
          <a:prstGeom prst="roundRect">
            <a:avLst>
              <a:gd name="adj" fmla="val 211505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751999" y="5054798"/>
            <a:ext cx="4922401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3062049" y="5484971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5889188" y="5269587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Fine-tuning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5889188" y="5734169"/>
            <a:ext cx="3998357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Low learning rates for adapting final layers.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5781794" y="6277570"/>
            <a:ext cx="7989213" cy="15240"/>
          </a:xfrm>
          <a:prstGeom prst="roundRect">
            <a:avLst>
              <a:gd name="adj" fmla="val 211505"/>
            </a:avLst>
          </a:prstGeom>
          <a:solidFill>
            <a:srgbClr val="CBC5B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751999" y="6400205"/>
            <a:ext cx="6563201" cy="1238012"/>
          </a:xfrm>
          <a:prstGeom prst="roundRect">
            <a:avLst>
              <a:gd name="adj" fmla="val 2604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3882509" y="6830378"/>
            <a:ext cx="302181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8"/>
          <p:cNvSpPr/>
          <p:nvPr/>
        </p:nvSpPr>
        <p:spPr>
          <a:xfrm>
            <a:off x="7529989" y="661499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Optimisation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7529989" y="7079575"/>
            <a:ext cx="4820364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Adam optimizer with early stopping for best results.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5553" y="483632"/>
            <a:ext cx="13399294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Harvesting Data: Our Datasets, Pre-processing, and Experimental Journey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5553" y="2004893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Diverse Datasets: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Collected images of various Indian rice types.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5553" y="2444472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Pre-processing: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Resizing, normalisation, and augmentation.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5553" y="2884051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Experimental Setup: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Rigorous testing and validation splits.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5553" y="3323630"/>
            <a:ext cx="6485096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Iterative Refinement:</a:t>
            </a:r>
            <a:r>
              <a:rPr lang="en-US" sz="13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Continuous model improvement.</a:t>
            </a:r>
            <a:endParaRPr lang="en-US" sz="13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71" y="2044541"/>
            <a:ext cx="6485096" cy="64850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874" y="403741"/>
            <a:ext cx="12951262" cy="458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The Proof in the Paddy: GrainPalette's Performance Metrics and Robust Results</a:t>
            </a:r>
            <a:endParaRPr lang="en-US" sz="2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4" y="1156097"/>
            <a:ext cx="13602653" cy="76173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13874" y="8938617"/>
            <a:ext cx="13602653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GrainPalette achieved exceptional results, demonstrating high accuracy and reliability across all tested rice varieties.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943" y="890707"/>
            <a:ext cx="7696914" cy="1938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Beyond the Silo: Real-world Applications and Future Enhancements for GrainPalette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9943" y="3138845"/>
            <a:ext cx="7696914" cy="1996678"/>
          </a:xfrm>
          <a:prstGeom prst="roundRect">
            <a:avLst>
              <a:gd name="adj" fmla="val 155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16635" y="3345537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Applications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6635" y="3792379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Automated sorting in mills.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16635" y="4195286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Quality control at procurement centres.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16635" y="4598194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Supply chain transparency.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09943" y="5342215"/>
            <a:ext cx="7696914" cy="1996678"/>
          </a:xfrm>
          <a:prstGeom prst="roundRect">
            <a:avLst>
              <a:gd name="adj" fmla="val 1553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416635" y="5548908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416635" y="5995749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Expand to more grain types.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416635" y="6398657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Develop mobile application for field use.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416635" y="6801564"/>
            <a:ext cx="728352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Integrate with IoT devices for real-time monitoring.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</TotalTime>
  <Words>445</Words>
  <Application>Microsoft Office PowerPoint</Application>
  <PresentationFormat>Custom</PresentationFormat>
  <Paragraphs>70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Lato</vt:lpstr>
      <vt:lpstr>Lato Bold</vt:lpstr>
      <vt:lpstr>Trebuchet MS</vt:lpstr>
      <vt:lpstr>Arial</vt:lpstr>
      <vt:lpstr>Wingdings 3</vt:lpstr>
      <vt:lpstr>Calibri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Ramineni Aamani</dc:creator>
  <cp:lastModifiedBy>Ramineniaamani002@outlook.com</cp:lastModifiedBy>
  <cp:revision>2</cp:revision>
  <dcterms:created xsi:type="dcterms:W3CDTF">2025-06-27T16:38:09Z</dcterms:created>
  <dcterms:modified xsi:type="dcterms:W3CDTF">2025-06-28T17:58:31Z</dcterms:modified>
</cp:coreProperties>
</file>